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2" r:id="rId5"/>
    <p:sldId id="261" r:id="rId6"/>
    <p:sldId id="264" r:id="rId7"/>
    <p:sldId id="265" r:id="rId8"/>
    <p:sldId id="266" r:id="rId9"/>
    <p:sldId id="267" r:id="rId1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на Христова" initials="ДХ" lastIdx="0" clrIdx="0">
    <p:extLst>
      <p:ext uri="{19B8F6BF-5375-455C-9EA6-DF929625EA0E}">
        <p15:presenceInfo xmlns:p15="http://schemas.microsoft.com/office/powerpoint/2012/main" userId="S-1-5-21-4236818583-4124837770-1700854731-1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67504" autoAdjust="0"/>
  </p:normalViewPr>
  <p:slideViewPr>
    <p:cSldViewPr snapToGrid="0">
      <p:cViewPr varScale="1">
        <p:scale>
          <a:sx n="50" d="100"/>
          <a:sy n="50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5DECF-4445-478A-AE49-6DEDB640C774}" type="datetimeFigureOut">
              <a:rPr lang="bg-BG" smtClean="0"/>
              <a:t>28.8.2017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B8604-4BBD-45B9-B136-756D78D097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172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 smtClean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8604-4BBD-45B9-B136-756D78D097B7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431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8604-4BBD-45B9-B136-756D78D097B7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032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8604-4BBD-45B9-B136-756D78D097B7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459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8604-4BBD-45B9-B136-756D78D097B7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071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8604-4BBD-45B9-B136-756D78D097B7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160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 smtClean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8604-4BBD-45B9-B136-756D78D097B7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192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8604-4BBD-45B9-B136-756D78D097B7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498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8604-4BBD-45B9-B136-756D78D097B7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741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 smtClean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8604-4BBD-45B9-B136-756D78D097B7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564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309D-0E61-46B6-9FF8-7401060AEF38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29B0-9488-48F6-8339-299CED5C9151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939-FE0B-4959-92E1-B6244E3A126F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CBC-00D3-41E5-B4C1-0924EFEEEB55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2FDD-CAA1-466A-A163-2FDED08CD5FB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20-22A6-44F9-BD07-37C714D39A8F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D670-204A-4947-BBBD-213BB55F1E57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CB6-A27A-4F36-84EE-B31F4B8519A5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06B-CCC8-4735-A4EB-A3A8E3A4204F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94EA-8606-47EF-B458-A83CD759F3A0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A205-BF5D-4D55-A800-25D2A054173A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0670-601A-4334-A71F-4CE5D00FD69B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1D0B-1E90-47FE-AE3B-E8DC61598D7C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C41-395E-4D48-8C09-A72ECA80D02A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606C-8231-4931-BBE3-DF0CE237380F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1FB-9BBC-4A9B-883E-8D105E5617F5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8DB-D568-4E1C-87F9-DDED6997D572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E6922B-2BCE-4885-88F2-D2D1F476BB17}" type="datetime1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ufunds.bg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5971"/>
            <a:ext cx="12193057" cy="470079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6413104"/>
            <a:ext cx="795166" cy="4197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1197" y="6426559"/>
            <a:ext cx="757453" cy="406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7" name="Правоъгълник 16"/>
          <p:cNvSpPr/>
          <p:nvPr/>
        </p:nvSpPr>
        <p:spPr>
          <a:xfrm>
            <a:off x="4671152" y="6451364"/>
            <a:ext cx="257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1000, бул. "Дондуков" № 3</a:t>
            </a:r>
            <a:b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http://www.gli.government.bg</a:t>
            </a:r>
            <a:endParaRPr lang="ru-RU" sz="1000" b="1" dirty="0">
              <a:solidFill>
                <a:srgbClr val="FFFF00"/>
              </a:solidFill>
              <a:effectLst>
                <a:glow rad="228600">
                  <a:srgbClr val="2FA3EE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bg-BG" sz="1000" dirty="0">
              <a:solidFill>
                <a:srgbClr val="FFFF00"/>
              </a:solidFill>
            </a:endParaRPr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1094704" y="1236372"/>
            <a:ext cx="10174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 ПРОМИШЛЕНОСТ </a:t>
            </a:r>
          </a:p>
          <a:p>
            <a:pPr algn="ctr"/>
            <a:endParaRPr lang="bg-BG" sz="4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</a:t>
            </a:r>
            <a:endParaRPr lang="en-US" sz="4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КОНТРОЛА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endParaRPr lang="en-US" sz="4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ИЗПЪЛНИТЕЛНА АГЕНЦИЯ „ГЛАВНА ИНСПЕКЦИЯ ПО ТРУДА“</a:t>
            </a:r>
            <a:endParaRPr lang="bg-BG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онтейнер за номер на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27" name="Картина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7" y="0"/>
            <a:ext cx="12193057" cy="963251"/>
          </a:xfrm>
          <a:prstGeom prst="rect">
            <a:avLst/>
          </a:prstGeom>
        </p:spPr>
      </p:pic>
      <p:pic>
        <p:nvPicPr>
          <p:cNvPr id="28" name="Картина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0219"/>
            <a:ext cx="12193057" cy="682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H="1">
            <a:off x="898198" y="6426559"/>
            <a:ext cx="3645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bg1"/>
                </a:solidFill>
              </a:rPr>
              <a:t>„Оптимизация и иновации в ИА ГИТ“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innovation.gli.government.bg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1281" y="64131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g-BG" sz="1200" b="1" dirty="0" smtClean="0">
                <a:solidFill>
                  <a:prstClr val="white"/>
                </a:solidFill>
              </a:rPr>
              <a:t>„Превенция за безопасност и здраве при работа“</a:t>
            </a:r>
            <a:endParaRPr lang="en-US" sz="1200" b="1" dirty="0">
              <a:solidFill>
                <a:prstClr val="white"/>
              </a:solidFill>
            </a:endParaRPr>
          </a:p>
          <a:p>
            <a:pPr lvl="0" algn="ctr"/>
            <a:r>
              <a:rPr lang="en-US" sz="1200" b="1" dirty="0">
                <a:solidFill>
                  <a:prstClr val="white"/>
                </a:solidFill>
              </a:rPr>
              <a:t>http://projects.gli.government.bg/</a:t>
            </a:r>
          </a:p>
        </p:txBody>
      </p:sp>
    </p:spTree>
    <p:extLst>
      <p:ext uri="{BB962C8B-B14F-4D97-AF65-F5344CB8AC3E}">
        <p14:creationId xmlns:p14="http://schemas.microsoft.com/office/powerpoint/2010/main" val="23449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920"/>
            <a:ext cx="12193057" cy="470079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6413104"/>
            <a:ext cx="795166" cy="4197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014" y="6426559"/>
            <a:ext cx="757453" cy="406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7" name="Правоъгълник 16"/>
          <p:cNvSpPr/>
          <p:nvPr/>
        </p:nvSpPr>
        <p:spPr>
          <a:xfrm>
            <a:off x="5215943" y="6501380"/>
            <a:ext cx="2678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1000, бул. "Дондуков" № 3</a:t>
            </a:r>
            <a:b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http://www.gli.government.bg</a:t>
            </a:r>
            <a:endParaRPr lang="ru-RU" sz="1000" b="1" dirty="0">
              <a:solidFill>
                <a:srgbClr val="FFFF00"/>
              </a:solidFill>
              <a:effectLst>
                <a:glow rad="228600">
                  <a:srgbClr val="2FA3EE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bg-BG" sz="1000" dirty="0">
              <a:solidFill>
                <a:srgbClr val="FFFF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640946" y="30651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1961322" y="1865463"/>
            <a:ext cx="8163339" cy="310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463043" y="140379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653039" y="964477"/>
            <a:ext cx="1088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Осъществен контрол през 2016 г. 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54117"/>
              </p:ext>
            </p:extLst>
          </p:nvPr>
        </p:nvGraphicFramePr>
        <p:xfrm>
          <a:off x="2133601" y="1711454"/>
          <a:ext cx="8971720" cy="3205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965"/>
                <a:gridCol w="1576140"/>
                <a:gridCol w="2075118"/>
                <a:gridCol w="1804838"/>
                <a:gridCol w="1822659"/>
              </a:tblGrid>
              <a:tr h="1016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 проверки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Проверени предприятия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Работещи, обхванати от контрола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 нарушения</a:t>
                      </a:r>
                      <a:endParaRPr lang="bg-BG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4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10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1842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1 490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8 844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4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11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4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13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915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4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14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1484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1 106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7 517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4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15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1 088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4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Общо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3942</a:t>
                      </a:r>
                      <a:endParaRPr lang="bg-BG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3033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132 627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19 146</a:t>
                      </a:r>
                      <a:endParaRPr lang="bg-BG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19450" y="304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" name="Текстово поле 26"/>
          <p:cNvSpPr txBox="1"/>
          <p:nvPr/>
        </p:nvSpPr>
        <p:spPr>
          <a:xfrm>
            <a:off x="286603" y="5135308"/>
            <a:ext cx="11640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Забележка: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Данните са за: „Производство на хранителни продукти“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(КИД 10);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„Производство на напитки“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(КИД 11)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; „Производство на текстил и изделия от текстил, без облекло“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(КИД 13)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; „Производство на облекло“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(КИД 14)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„Обработка на кожи; производство на обувки и други изделия от обработени кожи без косъм“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(КИД 15)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Картина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0"/>
            <a:ext cx="12193057" cy="963251"/>
          </a:xfrm>
          <a:prstGeom prst="rect">
            <a:avLst/>
          </a:prstGeom>
        </p:spPr>
      </p:pic>
      <p:pic>
        <p:nvPicPr>
          <p:cNvPr id="29" name="Картина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5756"/>
            <a:ext cx="12193057" cy="676715"/>
          </a:xfrm>
          <a:prstGeom prst="rect">
            <a:avLst/>
          </a:prstGeom>
        </p:spPr>
      </p:pic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920"/>
            <a:ext cx="12193057" cy="470079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6413104"/>
            <a:ext cx="795166" cy="4197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014" y="6426559"/>
            <a:ext cx="757453" cy="406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7" name="Правоъгълник 16"/>
          <p:cNvSpPr/>
          <p:nvPr/>
        </p:nvSpPr>
        <p:spPr>
          <a:xfrm>
            <a:off x="4787077" y="6500901"/>
            <a:ext cx="2678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1000, бул. "Дондуков" № 3</a:t>
            </a:r>
            <a:b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http://www.gli.government.bg</a:t>
            </a:r>
            <a:endParaRPr lang="ru-RU" sz="1000" b="1" dirty="0">
              <a:solidFill>
                <a:srgbClr val="FFFF00"/>
              </a:solidFill>
              <a:effectLst>
                <a:glow rad="228600">
                  <a:srgbClr val="2FA3EE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bg-BG" sz="1000" dirty="0">
              <a:solidFill>
                <a:srgbClr val="FFFF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640946" y="30651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1961322" y="1865463"/>
            <a:ext cx="8163339" cy="310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463043" y="140379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653039" y="964477"/>
            <a:ext cx="1088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Резултати от контрола през 2016 г. според типа нарушения 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19450" y="304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" name="Текстово поле 26"/>
          <p:cNvSpPr txBox="1"/>
          <p:nvPr/>
        </p:nvSpPr>
        <p:spPr>
          <a:xfrm>
            <a:off x="422032" y="4727340"/>
            <a:ext cx="11408897" cy="1694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Съотношението на нарушенията по вид е почти еднакво</a:t>
            </a:r>
          </a:p>
          <a:p>
            <a:pPr algn="just"/>
            <a:endParaRPr lang="bg-BG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Леката промишленост – рискова по отношение както на безопасността и здравето при работа, така и по възникването, изменението, изпълнението и прекратяването на трудовите правоотношения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7" y="-7327"/>
            <a:ext cx="12193057" cy="963251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8" y="126957"/>
            <a:ext cx="12193057" cy="676715"/>
          </a:xfrm>
          <a:prstGeom prst="rect">
            <a:avLst/>
          </a:prstGeom>
        </p:spPr>
      </p:pic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86787"/>
              </p:ext>
            </p:extLst>
          </p:nvPr>
        </p:nvGraphicFramePr>
        <p:xfrm>
          <a:off x="1047751" y="1801471"/>
          <a:ext cx="10491209" cy="2920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1468"/>
                <a:gridCol w="2226637"/>
                <a:gridCol w="2931552"/>
                <a:gridCol w="2931552"/>
              </a:tblGrid>
              <a:tr h="1168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ЗБУТ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ТПО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Случаи на работа без трудови договори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10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4 402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4 441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11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13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14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3 630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3 886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КИД 15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Общо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9400</a:t>
                      </a:r>
                      <a:endParaRPr lang="bg-BG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9672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bg-BG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2731"/>
            <a:ext cx="12193057" cy="470079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6413104"/>
            <a:ext cx="795166" cy="4197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0920" y="6416210"/>
            <a:ext cx="757453" cy="406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7" name="Правоъгълник 16"/>
          <p:cNvSpPr/>
          <p:nvPr/>
        </p:nvSpPr>
        <p:spPr>
          <a:xfrm>
            <a:off x="4405863" y="6443618"/>
            <a:ext cx="29432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1000, бул. "Дондуков" № 3</a:t>
            </a:r>
            <a:b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http://www.gli.government.bg</a:t>
            </a:r>
            <a:endParaRPr lang="ru-RU" sz="1000" b="1" dirty="0">
              <a:solidFill>
                <a:srgbClr val="FFFF00"/>
              </a:solidFill>
              <a:effectLst>
                <a:glow rad="228600">
                  <a:srgbClr val="2FA3EE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bg-BG" sz="1000" dirty="0">
              <a:solidFill>
                <a:srgbClr val="FFFF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640946" y="30651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463043" y="140379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653039" y="964477"/>
            <a:ext cx="1088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Предприети мерки от ИА ГИТ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19450" y="304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7088" y="2354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931112" y="1378610"/>
            <a:ext cx="106078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18 593 бр.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 принудителни административни мерки</a:t>
            </a:r>
          </a:p>
          <a:p>
            <a:endParaRPr lang="bg-BG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т.ч. 18 </a:t>
            </a:r>
            <a:r>
              <a:rPr lang="bg-BG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463 бр.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задължителни за изпълнение предписания</a:t>
            </a:r>
          </a:p>
          <a:p>
            <a:endParaRPr lang="bg-BG" sz="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g-BG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т.ч. 3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bg-BG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бр.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актове за спиране на обекти, машини, оборудване, работни места и др., пряко застрашаващи живота и здравето на работещите</a:t>
            </a:r>
          </a:p>
          <a:p>
            <a:endParaRPr lang="bg-BG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799 бр</a:t>
            </a:r>
            <a:r>
              <a:rPr lang="bg-BG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актове за установяване на административни нарушения</a:t>
            </a:r>
          </a:p>
          <a:p>
            <a:endParaRPr lang="bg-BG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т.ч. 627 бр.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 нарушения, свързани с трудовите правоотношения)</a:t>
            </a:r>
          </a:p>
          <a:p>
            <a:endParaRPr lang="bg-BG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907 950 лв.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сума на влезлите в сила наказателни постановления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39151" y="4849084"/>
            <a:ext cx="1178731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53039" y="5269696"/>
            <a:ext cx="10885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9.4%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от цялата сума на влезлите в сила наказателни постановления </a:t>
            </a:r>
          </a:p>
          <a:p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8%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 всички издадени актове за спиране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2025747" y="4829388"/>
            <a:ext cx="8525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solidFill>
                  <a:schemeClr val="bg1"/>
                </a:solidFill>
              </a:rPr>
              <a:t>В икономическите дейности от леката промишленост са:</a:t>
            </a:r>
            <a:endParaRPr lang="bg-BG" sz="2200" b="1" dirty="0">
              <a:solidFill>
                <a:schemeClr val="bg1"/>
              </a:solidFill>
            </a:endParaRPr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7" y="-23321"/>
            <a:ext cx="12193057" cy="963251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8" y="121453"/>
            <a:ext cx="12193057" cy="676715"/>
          </a:xfrm>
          <a:prstGeom prst="rect">
            <a:avLst/>
          </a:prstGeom>
        </p:spPr>
      </p:pic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920"/>
            <a:ext cx="12193057" cy="470079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6413104"/>
            <a:ext cx="795166" cy="4197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014" y="6426559"/>
            <a:ext cx="757453" cy="406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7" name="Правоъгълник 16"/>
          <p:cNvSpPr/>
          <p:nvPr/>
        </p:nvSpPr>
        <p:spPr>
          <a:xfrm>
            <a:off x="4580840" y="6503989"/>
            <a:ext cx="2678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1000, бул. "Дондуков" № 3</a:t>
            </a:r>
            <a:b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http://www.gli.government.bg</a:t>
            </a:r>
            <a:endParaRPr lang="ru-RU" sz="1000" b="1" dirty="0">
              <a:solidFill>
                <a:srgbClr val="FFFF00"/>
              </a:solidFill>
              <a:effectLst>
                <a:glow rad="228600">
                  <a:srgbClr val="2FA3EE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bg-BG" sz="1000" dirty="0">
              <a:solidFill>
                <a:srgbClr val="FFFF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640946" y="30651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463043" y="140379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653039" y="964477"/>
            <a:ext cx="1088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Изводи на базата на контролната дейност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19450" y="304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7088" y="2354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931112" y="1551595"/>
            <a:ext cx="104738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Работно време, почивки, отпуски, заплащане на труда – проблеми.</a:t>
            </a:r>
          </a:p>
          <a:p>
            <a:endParaRPr lang="bg-BG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По-силно изразени в предприятията за производство на текстил, облекло, обувки, в кожарската промишленост.</a:t>
            </a:r>
          </a:p>
          <a:p>
            <a:endParaRPr lang="bg-BG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Вероятни причини: </a:t>
            </a:r>
            <a:r>
              <a:rPr lang="bg-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 от поръчките; основно малки предприятия.</a:t>
            </a:r>
          </a:p>
          <a:p>
            <a:endParaRPr lang="bg-BG" sz="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3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Големите работодатели са по-отговорни по отношение спазването на трудовото законодателство.</a:t>
            </a:r>
          </a:p>
          <a:p>
            <a:endParaRPr lang="bg-BG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Вероятни причини: </a:t>
            </a:r>
            <a:r>
              <a:rPr lang="bg-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по-добри финансови възможности за инвестиции; възможности за износ; международни стандарти</a:t>
            </a:r>
          </a:p>
          <a:p>
            <a:endParaRPr lang="bg-BG" sz="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3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Хранително-вкусовата промишленост – пример за добри практики. </a:t>
            </a:r>
          </a:p>
          <a:p>
            <a:endParaRPr lang="bg-BG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Вероятни причини: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Постоянен пазар на продукцията - ритмичност на натовареността; високи изисквания към храните – нови технологии за спазването им</a:t>
            </a:r>
            <a:endParaRPr lang="bg-BG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0"/>
            <a:ext cx="12192000" cy="9644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353" y="155756"/>
            <a:ext cx="12193057" cy="676715"/>
          </a:xfrm>
          <a:prstGeom prst="rect">
            <a:avLst/>
          </a:prstGeom>
        </p:spPr>
      </p:pic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4645"/>
            <a:ext cx="12193057" cy="470079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6413104"/>
            <a:ext cx="795166" cy="4197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014" y="6426559"/>
            <a:ext cx="757453" cy="406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7" name="Правоъгълник 16"/>
          <p:cNvSpPr/>
          <p:nvPr/>
        </p:nvSpPr>
        <p:spPr>
          <a:xfrm>
            <a:off x="4480661" y="6461252"/>
            <a:ext cx="3364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1000, бул. "Дондуков" № 3</a:t>
            </a:r>
            <a:b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http://www.gli.government.bg</a:t>
            </a:r>
            <a:endParaRPr lang="ru-RU" sz="1000" b="1" dirty="0">
              <a:solidFill>
                <a:srgbClr val="FFFF00"/>
              </a:solidFill>
              <a:effectLst>
                <a:glow rad="228600">
                  <a:srgbClr val="2FA3EE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bg-BG" sz="1000" dirty="0">
              <a:solidFill>
                <a:srgbClr val="FFFF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640946" y="30651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463043" y="140379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653039" y="1145852"/>
            <a:ext cx="10885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Проблеми при контрола</a:t>
            </a:r>
            <a:endParaRPr lang="bg-BG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19450" y="304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7088" y="2354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056396" y="1625798"/>
            <a:ext cx="1048256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малки икономически субекти – липса на средства за финансиране в подобряване условията на труд</a:t>
            </a:r>
          </a:p>
          <a:p>
            <a:endParaRPr lang="bg-BG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Разположени в малки населени места – затруднен постоянен достъп</a:t>
            </a:r>
          </a:p>
          <a:p>
            <a:endParaRPr lang="bg-BG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шивашката промишленост – възможност за надомна работа – труден контрол</a:t>
            </a:r>
          </a:p>
          <a:p>
            <a:endParaRPr lang="bg-BG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Липса на съдействие от страна на работещите</a:t>
            </a:r>
          </a:p>
          <a:p>
            <a:endParaRPr lang="bg-BG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Чуждестранни работодатели – често трудно </a:t>
            </a:r>
            <a:r>
              <a:rPr lang="bg-BG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откриваеми</a:t>
            </a:r>
            <a:endParaRPr lang="bg-BG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Мобилност и на работната сила, и на работодателите</a:t>
            </a:r>
          </a:p>
          <a:p>
            <a:endParaRPr lang="bg-BG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Прехвърляне на фирми в затруднение на безимотни граждани</a:t>
            </a:r>
          </a:p>
          <a:p>
            <a:endParaRPr lang="bg-B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0"/>
            <a:ext cx="12192000" cy="9644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8195"/>
            <a:ext cx="12193057" cy="676715"/>
          </a:xfrm>
          <a:prstGeom prst="rect">
            <a:avLst/>
          </a:prstGeom>
        </p:spPr>
      </p:pic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920"/>
            <a:ext cx="12193057" cy="470079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6413104"/>
            <a:ext cx="795166" cy="4197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014" y="6426559"/>
            <a:ext cx="757453" cy="406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7" name="Правоъгълник 16"/>
          <p:cNvSpPr/>
          <p:nvPr/>
        </p:nvSpPr>
        <p:spPr>
          <a:xfrm>
            <a:off x="4666829" y="6489139"/>
            <a:ext cx="2678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1000, бул. "Дондуков" № 3</a:t>
            </a:r>
            <a:b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http://www.gli.government.bg</a:t>
            </a:r>
            <a:endParaRPr lang="ru-RU" sz="1000" b="1" dirty="0">
              <a:solidFill>
                <a:srgbClr val="FFFF00"/>
              </a:solidFill>
              <a:effectLst>
                <a:glow rad="228600">
                  <a:srgbClr val="2FA3EE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bg-BG" sz="1000" dirty="0">
              <a:solidFill>
                <a:srgbClr val="FFFF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640946" y="30651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437369" y="1361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653039" y="1145852"/>
            <a:ext cx="10885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Действия, които Инспекцията по труда предприема</a:t>
            </a:r>
            <a:endParaRPr lang="bg-BG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19450" y="304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7088" y="2354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285751" y="1638295"/>
            <a:ext cx="1187395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в работна група за изготвяне на </a:t>
            </a: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Национална програма по БЗР (2018 г. – 2020 г.)</a:t>
            </a:r>
          </a:p>
          <a:p>
            <a:endParaRPr lang="bg-BG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Съобразяване </a:t>
            </a: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дейностите по анализиране </a:t>
            </a:r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и планиране с Европейската стратегическа рамка по </a:t>
            </a: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БЗР, в която са отбелязани новите предизвикателства:</a:t>
            </a:r>
          </a:p>
          <a:p>
            <a:endParaRPr lang="bg-BG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Застаряване на работната сила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Мобилност на работната сила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Нови технологии</a:t>
            </a:r>
          </a:p>
          <a:p>
            <a:endParaRPr lang="bg-BG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Дейности по проекти с европейско </a:t>
            </a: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финансирани</a:t>
            </a:r>
          </a:p>
          <a:p>
            <a:endParaRPr lang="bg-BG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Въвеждане на методи за оптимизация и иновации на контролната </a:t>
            </a: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</a:p>
          <a:p>
            <a:endParaRPr lang="bg-BG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Дейности за превенция на неформалната икономика</a:t>
            </a:r>
          </a:p>
          <a:p>
            <a:endParaRPr lang="bg-BG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Реагиране на всеки сигнал, дори на анонимни</a:t>
            </a:r>
          </a:p>
          <a:p>
            <a:endParaRPr lang="bg-BG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Съвместни проверки с представители на синдикатите, на КУТ/ГУТ</a:t>
            </a:r>
            <a:endParaRPr lang="bg-BG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0"/>
            <a:ext cx="12192000" cy="9644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353" y="155756"/>
            <a:ext cx="12193057" cy="676715"/>
          </a:xfrm>
          <a:prstGeom prst="rect">
            <a:avLst/>
          </a:prstGeom>
        </p:spPr>
      </p:pic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417888"/>
            <a:ext cx="114300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417888"/>
            <a:ext cx="114300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298450" y="0"/>
            <a:ext cx="15176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13" y="231775"/>
            <a:ext cx="15589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авоъгълник 14"/>
          <p:cNvSpPr>
            <a:spLocks noChangeArrowheads="1"/>
          </p:cNvSpPr>
          <p:nvPr/>
        </p:nvSpPr>
        <p:spPr bwMode="auto">
          <a:xfrm>
            <a:off x="0" y="6337300"/>
            <a:ext cx="11945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36838" algn="ctr"/>
                <a:tab pos="5273675" algn="r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36838" algn="ctr"/>
                <a:tab pos="5273675" algn="r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36838" algn="ctr"/>
                <a:tab pos="5273675" algn="r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36838" algn="ctr"/>
                <a:tab pos="5273675" algn="r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36838" algn="ctr"/>
                <a:tab pos="5273675" algn="r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36838" algn="ctr"/>
                <a:tab pos="5273675" algn="r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36838" algn="ctr"/>
                <a:tab pos="5273675" algn="r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36838" algn="ctr"/>
                <a:tab pos="5273675" algn="r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bg-BG" altLang="bg-BG" sz="1000" i="1">
                <a:latin typeface="Helen bg"/>
                <a:cs typeface="Times New Roman" panose="02020603050405020304" pitchFamily="18" charset="0"/>
              </a:rPr>
              <a:t>----------------------------------</a:t>
            </a:r>
            <a:r>
              <a:rPr lang="en-US" altLang="bg-BG" sz="1000" i="1">
                <a:latin typeface="Helen bg"/>
                <a:cs typeface="Times New Roman" panose="02020603050405020304" pitchFamily="18" charset="0"/>
              </a:rPr>
              <a:t>---</a:t>
            </a:r>
            <a:r>
              <a:rPr lang="bg-BG" altLang="bg-BG" sz="1000" i="1">
                <a:latin typeface="Helen bg"/>
                <a:cs typeface="Times New Roman" panose="02020603050405020304" pitchFamily="18" charset="0"/>
              </a:rPr>
              <a:t>----------------- </a:t>
            </a:r>
            <a:r>
              <a:rPr lang="en-US" altLang="bg-BG" sz="1000" i="1">
                <a:solidFill>
                  <a:srgbClr val="0000FF"/>
                </a:solidFill>
                <a:latin typeface="Helen bg"/>
                <a:cs typeface="Times New Roman" panose="02020603050405020304" pitchFamily="18" charset="0"/>
                <a:hlinkClick r:id="rId6"/>
              </a:rPr>
              <a:t>www.eufunds.bg</a:t>
            </a:r>
            <a:r>
              <a:rPr lang="en-US" altLang="bg-BG" sz="1000" i="1">
                <a:latin typeface="Helen bg"/>
                <a:cs typeface="Times New Roman" panose="02020603050405020304" pitchFamily="18" charset="0"/>
              </a:rPr>
              <a:t> ------------------------------------------------------</a:t>
            </a:r>
            <a:endParaRPr lang="bg-BG" altLang="bg-BG" sz="1200">
              <a:latin typeface="Helen bg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1675"/>
              </a:lnSpc>
              <a:spcBef>
                <a:spcPts val="450"/>
              </a:spcBef>
              <a:buClrTx/>
              <a:buFontTx/>
              <a:buNone/>
            </a:pPr>
            <a:r>
              <a:rPr lang="bg-BG" altLang="bg-BG" sz="900" i="1">
                <a:latin typeface="Helen bg"/>
                <a:cs typeface="Times New Roman" panose="02020603050405020304" pitchFamily="18" charset="0"/>
              </a:rPr>
              <a:t>Проект </a:t>
            </a:r>
            <a:r>
              <a:rPr lang="en-GB" altLang="bg-BG" sz="900" i="1">
                <a:latin typeface="Helen bg"/>
                <a:cs typeface="Times New Roman" panose="02020603050405020304" pitchFamily="18" charset="0"/>
              </a:rPr>
              <a:t>BG05M9OP001-3.004 </a:t>
            </a:r>
            <a:r>
              <a:rPr lang="bg-BG" altLang="bg-BG" sz="900" i="1">
                <a:latin typeface="Helen bg"/>
                <a:cs typeface="Times New Roman" panose="02020603050405020304" pitchFamily="18" charset="0"/>
              </a:rPr>
              <a:t>„Оптимизация и иновации в ИА ГИТ“</a:t>
            </a:r>
            <a:r>
              <a:rPr lang="bg-BG" altLang="bg-BG" sz="900" b="1" i="1">
                <a:latin typeface="Helen bg"/>
                <a:cs typeface="Times New Roman" panose="02020603050405020304" pitchFamily="18" charset="0"/>
              </a:rPr>
              <a:t>, </a:t>
            </a:r>
            <a:r>
              <a:rPr lang="bg-BG" altLang="bg-BG" sz="900" i="1">
                <a:latin typeface="Helen bg"/>
                <a:cs typeface="Times New Roman" panose="02020603050405020304" pitchFamily="18" charset="0"/>
              </a:rPr>
              <a:t>финансиран от Оперативна програма „Развитие на човешките ресурси“, съфинансирана от Европейския съюз чрез Европейския социален фонд</a:t>
            </a:r>
            <a:endParaRPr lang="bg-BG" altLang="bg-BG" sz="900">
              <a:latin typeface="Helen bg"/>
              <a:cs typeface="Times New Roman" panose="02020603050405020304" pitchFamily="18" charset="0"/>
            </a:endParaRPr>
          </a:p>
        </p:txBody>
      </p:sp>
      <p:pic>
        <p:nvPicPr>
          <p:cNvPr id="19463" name="Picture 38" descr="C:\Users\Lenovo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09" y="231775"/>
            <a:ext cx="9763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890708" y="1149853"/>
            <a:ext cx="102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ИА ГИТ отговаря на новите предизвикателства?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98450" y="1796418"/>
            <a:ext cx="1164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Проекти, финансирани по оперативна програма „Развитие на човешките ресурси“, съфинансирана от ЕС чрез ЕСФ</a:t>
            </a:r>
          </a:p>
          <a:p>
            <a:pPr algn="ctr"/>
            <a:endParaRPr lang="bg-BG" dirty="0"/>
          </a:p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1420922" y="2421644"/>
            <a:ext cx="10525016" cy="12990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08758" y="2349157"/>
            <a:ext cx="1892775" cy="126238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816" y="2664639"/>
            <a:ext cx="19039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2007 г.</a:t>
            </a:r>
          </a:p>
          <a:p>
            <a:r>
              <a:rPr lang="bg-BG" dirty="0" smtClean="0"/>
              <a:t>2013 г.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4883" y="2482565"/>
            <a:ext cx="3051852" cy="1128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8884" y="2441654"/>
            <a:ext cx="71820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09376" y="2482564"/>
            <a:ext cx="5801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prstClr val="black"/>
                </a:solidFill>
              </a:rPr>
              <a:t>Интерактивни инструменти за оценка на риска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7729" y="3261372"/>
            <a:ext cx="3970254" cy="3718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2786" y="2855224"/>
            <a:ext cx="7198143" cy="3718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67210" y="3294738"/>
            <a:ext cx="4001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 smtClean="0">
                <a:solidFill>
                  <a:prstClr val="black"/>
                </a:solidFill>
              </a:rPr>
              <a:t>Кодекси за добри практики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9376" y="2914181"/>
            <a:ext cx="5291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 smtClean="0">
                <a:solidFill>
                  <a:prstClr val="black"/>
                </a:solidFill>
              </a:rPr>
              <a:t>Модели на системи за управление на БЗР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58" y="3265209"/>
            <a:ext cx="3062471" cy="37188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882582" y="3319449"/>
            <a:ext cx="2433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prstClr val="black"/>
                </a:solidFill>
              </a:rPr>
              <a:t>Профили по БЗР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0920" y="3772592"/>
            <a:ext cx="10525017" cy="25647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469" y="3783339"/>
            <a:ext cx="7170460" cy="604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2786" y="4460000"/>
            <a:ext cx="3401667" cy="7011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479" y="4243895"/>
            <a:ext cx="3096256" cy="163826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07874" y="4546054"/>
            <a:ext cx="31525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Проект: „Оптимизация и иновации в ИА ГИТ“</a:t>
            </a:r>
            <a:endParaRPr lang="en-US" b="1" dirty="0" smtClean="0"/>
          </a:p>
          <a:p>
            <a:r>
              <a:rPr lang="en-US" sz="1600" dirty="0" smtClean="0"/>
              <a:t>innovation.gli.government.bg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60495" y="4637006"/>
            <a:ext cx="106042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prstClr val="black"/>
                </a:solidFill>
              </a:rPr>
              <a:t>2014 г.</a:t>
            </a:r>
          </a:p>
          <a:p>
            <a:r>
              <a:rPr lang="bg-BG" dirty="0" smtClean="0">
                <a:solidFill>
                  <a:prstClr val="black"/>
                </a:solidFill>
              </a:rPr>
              <a:t>2020 г.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67210" y="3834049"/>
            <a:ext cx="717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Методика за определяне на рисковия потенциал на обектите за контрол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00983" y="4505736"/>
            <a:ext cx="333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Риск регистър на обектите за контрол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07874" y="2419190"/>
            <a:ext cx="3011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prstClr val="black"/>
                </a:solidFill>
              </a:rPr>
              <a:t>Проект: „Превенция за безопасност и здраве при </a:t>
            </a:r>
            <a:r>
              <a:rPr lang="bg-BG" b="1" dirty="0" smtClean="0">
                <a:solidFill>
                  <a:prstClr val="black"/>
                </a:solidFill>
              </a:rPr>
              <a:t>работа“</a:t>
            </a:r>
            <a:endParaRPr lang="bg-BG" sz="1600" b="1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projects.gli.government.bg</a:t>
            </a:r>
            <a:endParaRPr lang="en-US" sz="16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6627" y="5216163"/>
            <a:ext cx="7170460" cy="60965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767210" y="5177423"/>
            <a:ext cx="692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prstClr val="black"/>
                </a:solidFill>
              </a:rPr>
              <a:t>Система за обучения на инспекторите, включително  за контрол на нововъзникващи рискове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9124" y="4461368"/>
            <a:ext cx="3661805" cy="701101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8252142" y="4524150"/>
            <a:ext cx="347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dirty="0">
                <a:solidFill>
                  <a:prstClr val="black"/>
                </a:solidFill>
              </a:rPr>
              <a:t>Въпросници за самоконтрол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Картина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2173" y="5892486"/>
            <a:ext cx="7174914" cy="344099"/>
          </a:xfrm>
          <a:prstGeom prst="rect">
            <a:avLst/>
          </a:prstGeom>
        </p:spPr>
      </p:pic>
      <p:sp>
        <p:nvSpPr>
          <p:cNvPr id="19" name="Текстово поле 18"/>
          <p:cNvSpPr txBox="1"/>
          <p:nvPr/>
        </p:nvSpPr>
        <p:spPr>
          <a:xfrm>
            <a:off x="4809376" y="5917610"/>
            <a:ext cx="663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Демонстрация на използването на </a:t>
            </a:r>
            <a:r>
              <a:rPr lang="en-US" dirty="0" err="1" smtClean="0"/>
              <a:t>OiRA</a:t>
            </a:r>
            <a:r>
              <a:rPr lang="en-US" dirty="0" smtClean="0"/>
              <a:t> </a:t>
            </a:r>
            <a:r>
              <a:rPr lang="bg-BG" dirty="0" smtClean="0"/>
              <a:t>инструментите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831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4645"/>
            <a:ext cx="12193057" cy="470079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" y="6413104"/>
            <a:ext cx="795166" cy="4197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014" y="6426559"/>
            <a:ext cx="757453" cy="406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7" name="Правоъгълник 16"/>
          <p:cNvSpPr/>
          <p:nvPr/>
        </p:nvSpPr>
        <p:spPr>
          <a:xfrm>
            <a:off x="4480661" y="6461252"/>
            <a:ext cx="3364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1000, бул. "Дондуков" № 3</a:t>
            </a:r>
            <a:br>
              <a:rPr lang="ru-RU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>
                <a:solidFill>
                  <a:srgbClr val="FFFF00"/>
                </a:solidFill>
                <a:effectLst>
                  <a:glow rad="228600">
                    <a:srgbClr val="2FA3E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http://www.gli.government.bg</a:t>
            </a:r>
            <a:endParaRPr lang="ru-RU" sz="1000" b="1" dirty="0">
              <a:solidFill>
                <a:srgbClr val="FFFF00"/>
              </a:solidFill>
              <a:effectLst>
                <a:glow rad="228600">
                  <a:srgbClr val="2FA3EE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bg-BG" sz="1000" dirty="0">
              <a:solidFill>
                <a:srgbClr val="FFFF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640946" y="30651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463043" y="140379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219450" y="304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7088" y="2354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795661" y="1669167"/>
            <a:ext cx="104825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</a:p>
          <a:p>
            <a:pPr algn="ctr"/>
            <a:endParaRPr lang="bg-BG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нека не забравяме, че:</a:t>
            </a:r>
          </a:p>
          <a:p>
            <a:pPr algn="ctr"/>
            <a:endParaRPr lang="bg-BG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 трудовият договор гарантира права!</a:t>
            </a:r>
          </a:p>
          <a:p>
            <a:pPr algn="ctr"/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Безопасността при работа няма цена!</a:t>
            </a:r>
          </a:p>
          <a:p>
            <a:endParaRPr lang="bg-B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0"/>
            <a:ext cx="12192000" cy="9644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8195"/>
            <a:ext cx="12193057" cy="676715"/>
          </a:xfrm>
          <a:prstGeom prst="rect">
            <a:avLst/>
          </a:prstGeom>
        </p:spPr>
      </p:pic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чиц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TM04033925[[fn=Капчица]]</Template>
  <TotalTime>1073</TotalTime>
  <Words>915</Words>
  <Application>Microsoft Office PowerPoint</Application>
  <PresentationFormat>Широк екран</PresentationFormat>
  <Paragraphs>198</Paragraphs>
  <Slides>9</Slides>
  <Notes>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6" baseType="lpstr">
      <vt:lpstr>Arial</vt:lpstr>
      <vt:lpstr>Calibri</vt:lpstr>
      <vt:lpstr>Helen bg</vt:lpstr>
      <vt:lpstr>Times New Roman</vt:lpstr>
      <vt:lpstr>Tw Cen MT</vt:lpstr>
      <vt:lpstr>Wingdings</vt:lpstr>
      <vt:lpstr>Капчица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Дина Христова</dc:creator>
  <cp:lastModifiedBy>Дина Христова</cp:lastModifiedBy>
  <cp:revision>107</cp:revision>
  <cp:lastPrinted>2017-06-20T12:44:34Z</cp:lastPrinted>
  <dcterms:created xsi:type="dcterms:W3CDTF">2017-06-16T08:04:51Z</dcterms:created>
  <dcterms:modified xsi:type="dcterms:W3CDTF">2017-08-28T07:51:02Z</dcterms:modified>
</cp:coreProperties>
</file>